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960" cy="460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960" cy="460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960" cy="460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960" cy="460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960" cy="460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960" cy="460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960" cy="460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253080" y="4929840"/>
            <a:ext cx="294696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960" cy="460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960" cy="460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960" cy="460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758880"/>
            <a:ext cx="3443400" cy="5330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11815920" y="758880"/>
            <a:ext cx="383760" cy="533052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960" cy="46008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58">
                <a:solidFill>
                  <a:srgbClr val="FFFFFF"/>
                </a:solidFill>
                <a:latin typeface="Corbel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26244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2B9EB787-3F32-49F8-8C97-504E15054179}" type="datetime">
              <a:rPr lang="es-ES" sz="1100" b="0" strike="noStrike" spc="-1">
                <a:solidFill>
                  <a:srgbClr val="808080"/>
                </a:solidFill>
                <a:latin typeface="Corbel"/>
              </a:rPr>
              <a:t>09/02/2020</a:t>
            </a:fld>
            <a:endParaRPr lang="es-ES" sz="11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3869280" y="6356520"/>
            <a:ext cx="5911200" cy="364680"/>
          </a:xfrm>
          <a:prstGeom prst="rect">
            <a:avLst/>
          </a:prstGeom>
        </p:spPr>
        <p:txBody>
          <a:bodyPr anchor="ctr"/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10634040" y="6356520"/>
            <a:ext cx="15307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7D949B9-249E-4E45-94AC-3231FB0ECC87}" type="slidenum">
              <a:rPr lang="es-ES" sz="1200" b="1" strike="noStrike" spc="-1">
                <a:solidFill>
                  <a:srgbClr val="40BAD2"/>
                </a:solidFill>
                <a:latin typeface="Corbel"/>
              </a:rPr>
              <a:t>‹#›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95959"/>
                </a:solidFill>
                <a:latin typeface="Corbe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595959"/>
                </a:solidFill>
                <a:latin typeface="Corbe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595959"/>
                </a:solidFill>
                <a:latin typeface="Corbe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762120"/>
            <a:ext cx="9141120" cy="5333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9270360" y="762120"/>
            <a:ext cx="2925000" cy="53337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4"/>
          <p:cNvSpPr/>
          <p:nvPr/>
        </p:nvSpPr>
        <p:spPr>
          <a:xfrm>
            <a:off x="0" y="1299960"/>
            <a:ext cx="4053240" cy="4257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5"/>
          <p:cNvSpPr/>
          <p:nvPr/>
        </p:nvSpPr>
        <p:spPr>
          <a:xfrm>
            <a:off x="334440" y="1653840"/>
            <a:ext cx="3361680" cy="246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es-ES" sz="3000" b="1" strike="noStrike" spc="-97">
                <a:solidFill>
                  <a:srgbClr val="FFFFFF"/>
                </a:solidFill>
                <a:latin typeface="Corbel"/>
              </a:rPr>
              <a:t>L’innovador mètode amb l’objectiu de garantir un envelliment actiu i saludable</a:t>
            </a:r>
            <a:endParaRPr lang="es-ES" sz="3000" b="0" strike="noStrike" spc="-1">
              <a:latin typeface="Arial"/>
            </a:endParaRPr>
          </a:p>
        </p:txBody>
      </p:sp>
      <p:pic>
        <p:nvPicPr>
          <p:cNvPr id="48" name="Imagen 3"/>
          <p:cNvPicPr/>
          <p:nvPr/>
        </p:nvPicPr>
        <p:blipFill>
          <a:blip r:embed="rId2"/>
          <a:stretch/>
        </p:blipFill>
        <p:spPr>
          <a:xfrm>
            <a:off x="0" y="0"/>
            <a:ext cx="4053240" cy="1588680"/>
          </a:xfrm>
          <a:prstGeom prst="rect">
            <a:avLst/>
          </a:prstGeom>
          <a:ln>
            <a:noFill/>
          </a:ln>
        </p:spPr>
      </p:pic>
      <p:pic>
        <p:nvPicPr>
          <p:cNvPr id="49" name="Imagen 5"/>
          <p:cNvPicPr/>
          <p:nvPr/>
        </p:nvPicPr>
        <p:blipFill>
          <a:blip r:embed="rId3"/>
          <a:stretch/>
        </p:blipFill>
        <p:spPr>
          <a:xfrm>
            <a:off x="4388040" y="2505960"/>
            <a:ext cx="7385040" cy="184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168120" y="380160"/>
            <a:ext cx="3201120" cy="5596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1" strike="noStrike" spc="-58">
                <a:solidFill>
                  <a:srgbClr val="FFFFFF"/>
                </a:solidFill>
                <a:latin typeface="Corbel"/>
              </a:rPr>
              <a:t>SOLUCIÓ DEL PROBLEMA</a:t>
            </a:r>
            <a:endParaRPr lang="en-US" sz="3600" b="0" strike="noStrike" spc="-1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51" name="Imagen 2"/>
          <p:cNvPicPr/>
          <p:nvPr/>
        </p:nvPicPr>
        <p:blipFill>
          <a:blip r:embed="rId6"/>
          <a:stretch/>
        </p:blipFill>
        <p:spPr>
          <a:xfrm>
            <a:off x="9419760" y="14040"/>
            <a:ext cx="2395800" cy="1109520"/>
          </a:xfrm>
          <a:prstGeom prst="rect">
            <a:avLst/>
          </a:prstGeom>
          <a:ln>
            <a:noFill/>
          </a:ln>
        </p:spPr>
      </p:pic>
      <p:pic>
        <p:nvPicPr>
          <p:cNvPr id="2" name="20200209-100027">
            <a:hlinkClick r:id="" action="ppaction://media"/>
            <a:extLst>
              <a:ext uri="{FF2B5EF4-FFF2-40B4-BE49-F238E27FC236}">
                <a16:creationId xmlns:a16="http://schemas.microsoft.com/office/drawing/2014/main" id="{E943FA2C-3411-4BE9-B077-3FE8891E8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10138" y="14040"/>
            <a:ext cx="3857625" cy="6858000"/>
          </a:xfrm>
          <a:prstGeom prst="rect">
            <a:avLst/>
          </a:prstGeom>
        </p:spPr>
      </p:pic>
      <p:pic>
        <p:nvPicPr>
          <p:cNvPr id="4" name="20200209-095734">
            <a:hlinkClick r:id="" action="ppaction://media"/>
            <a:extLst>
              <a:ext uri="{FF2B5EF4-FFF2-40B4-BE49-F238E27FC236}">
                <a16:creationId xmlns:a16="http://schemas.microsoft.com/office/drawing/2014/main" id="{304644CE-C669-42B6-93FC-3AC8275BB2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58221" y="14040"/>
            <a:ext cx="385762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820748-44EC-4C89-B381-7F8077D99CEC}"/>
              </a:ext>
            </a:extLst>
          </p:cNvPr>
          <p:cNvSpPr/>
          <p:nvPr/>
        </p:nvSpPr>
        <p:spPr>
          <a:xfrm>
            <a:off x="3559126" y="6119447"/>
            <a:ext cx="8454683" cy="752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11B29-D878-4FE3-95EA-3FC2F40C73AB}"/>
              </a:ext>
            </a:extLst>
          </p:cNvPr>
          <p:cNvSpPr/>
          <p:nvPr/>
        </p:nvSpPr>
        <p:spPr>
          <a:xfrm>
            <a:off x="7339901" y="-35143"/>
            <a:ext cx="833427" cy="656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F2C811-CD8D-47C3-9E54-3922B724A03E}"/>
              </a:ext>
            </a:extLst>
          </p:cNvPr>
          <p:cNvSpPr/>
          <p:nvPr/>
        </p:nvSpPr>
        <p:spPr>
          <a:xfrm>
            <a:off x="3436912" y="14040"/>
            <a:ext cx="617108" cy="656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999527-B1EA-49B5-B032-4837E8A9F12C}"/>
              </a:ext>
            </a:extLst>
          </p:cNvPr>
          <p:cNvSpPr/>
          <p:nvPr/>
        </p:nvSpPr>
        <p:spPr>
          <a:xfrm>
            <a:off x="11479422" y="-35144"/>
            <a:ext cx="672276" cy="656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7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B4E7B-EB22-45CA-B21A-FBCADBF6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8600"/>
            <a:ext cx="3643671" cy="46008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GENERACIÓ DE DADES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CF6A6E-DAE4-4C01-8F6E-3E6072BDDBB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152726" y="154717"/>
            <a:ext cx="2395800" cy="1109520"/>
          </a:xfrm>
          <a:prstGeom prst="rect">
            <a:avLst/>
          </a:prstGeom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3F40133-8F8B-42D6-8AAE-EAC5612AE963}"/>
              </a:ext>
            </a:extLst>
          </p:cNvPr>
          <p:cNvSpPr/>
          <p:nvPr/>
        </p:nvSpPr>
        <p:spPr>
          <a:xfrm rot="5400000">
            <a:off x="6892497" y="1518385"/>
            <a:ext cx="916257" cy="40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3E26ED-3885-4980-93A6-AF97DEC84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565" y="2309519"/>
            <a:ext cx="6540086" cy="41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4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253080" y="1136520"/>
            <a:ext cx="2946960" cy="4600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1" strike="noStrike" spc="-58">
                <a:solidFill>
                  <a:srgbClr val="FFFFFF"/>
                </a:solidFill>
                <a:latin typeface="Corbel"/>
              </a:rPr>
              <a:t>TECNOLOGIA</a:t>
            </a:r>
            <a:endParaRPr lang="en-US" sz="3600" b="0" strike="noStrike" spc="-1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53" name="Imagen 2"/>
          <p:cNvPicPr/>
          <p:nvPr/>
        </p:nvPicPr>
        <p:blipFill>
          <a:blip r:embed="rId2"/>
          <a:stretch/>
        </p:blipFill>
        <p:spPr>
          <a:xfrm>
            <a:off x="9419760" y="14040"/>
            <a:ext cx="2395800" cy="1109520"/>
          </a:xfrm>
          <a:prstGeom prst="rect">
            <a:avLst/>
          </a:prstGeom>
          <a:ln>
            <a:noFill/>
          </a:ln>
        </p:spPr>
      </p:pic>
      <p:pic>
        <p:nvPicPr>
          <p:cNvPr id="54" name="Picture 4"/>
          <p:cNvPicPr/>
          <p:nvPr/>
        </p:nvPicPr>
        <p:blipFill>
          <a:blip r:embed="rId3"/>
          <a:stretch/>
        </p:blipFill>
        <p:spPr>
          <a:xfrm>
            <a:off x="3754078" y="2023504"/>
            <a:ext cx="2946959" cy="2810992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Resultat d'imatges per a &quot;python&quot;">
            <a:extLst>
              <a:ext uri="{FF2B5EF4-FFF2-40B4-BE49-F238E27FC236}">
                <a16:creationId xmlns:a16="http://schemas.microsoft.com/office/drawing/2014/main" id="{B94D24E6-FC7F-4D77-9025-8EFE5108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247" y="1875793"/>
            <a:ext cx="3106413" cy="310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253080" y="1123920"/>
            <a:ext cx="2946960" cy="4600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1" strike="noStrike" spc="-58">
                <a:solidFill>
                  <a:srgbClr val="FFFFFF"/>
                </a:solidFill>
                <a:latin typeface="Corbel"/>
              </a:rPr>
              <a:t>MODEL DE NEGOCI</a:t>
            </a:r>
            <a:endParaRPr lang="en-US" sz="3600" b="0" strike="noStrike" spc="-1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57" name="Imagen 2"/>
          <p:cNvPicPr/>
          <p:nvPr/>
        </p:nvPicPr>
        <p:blipFill>
          <a:blip r:embed="rId2"/>
          <a:stretch/>
        </p:blipFill>
        <p:spPr>
          <a:xfrm>
            <a:off x="9419760" y="14040"/>
            <a:ext cx="2395800" cy="1109520"/>
          </a:xfrm>
          <a:prstGeom prst="rect">
            <a:avLst/>
          </a:prstGeom>
          <a:ln>
            <a:noFill/>
          </a:ln>
        </p:spPr>
      </p:pic>
      <p:pic>
        <p:nvPicPr>
          <p:cNvPr id="58" name="Picture 2"/>
          <p:cNvPicPr/>
          <p:nvPr/>
        </p:nvPicPr>
        <p:blipFill>
          <a:blip r:embed="rId3"/>
          <a:stretch/>
        </p:blipFill>
        <p:spPr>
          <a:xfrm>
            <a:off x="5548542" y="1123560"/>
            <a:ext cx="3871218" cy="2598300"/>
          </a:xfrm>
          <a:prstGeom prst="rect">
            <a:avLst/>
          </a:prstGeom>
          <a:ln>
            <a:noFill/>
          </a:ln>
        </p:spPr>
      </p:pic>
      <p:sp>
        <p:nvSpPr>
          <p:cNvPr id="59" name="CustomShape 2"/>
          <p:cNvSpPr/>
          <p:nvPr/>
        </p:nvSpPr>
        <p:spPr>
          <a:xfrm>
            <a:off x="8402400" y="4095360"/>
            <a:ext cx="10382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1" strike="noStrike" spc="-1" dirty="0">
                <a:solidFill>
                  <a:srgbClr val="40BAD2"/>
                </a:solidFill>
                <a:latin typeface="Corbel"/>
              </a:rPr>
              <a:t>SEXE</a:t>
            </a:r>
            <a:endParaRPr lang="es-ES" sz="2400" b="0" strike="noStrike" spc="-1" dirty="0"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5077837" y="4095360"/>
            <a:ext cx="10382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1" strike="noStrike" spc="-1">
                <a:solidFill>
                  <a:srgbClr val="40BAD2"/>
                </a:solidFill>
                <a:latin typeface="Corbel"/>
              </a:rPr>
              <a:t>EDAT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61" name="CustomShape 4"/>
          <p:cNvSpPr/>
          <p:nvPr/>
        </p:nvSpPr>
        <p:spPr>
          <a:xfrm>
            <a:off x="5596957" y="5053376"/>
            <a:ext cx="359748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1" strike="noStrike" spc="-1" dirty="0" err="1">
                <a:solidFill>
                  <a:srgbClr val="40BAD2"/>
                </a:solidFill>
                <a:latin typeface="Corbel"/>
              </a:rPr>
              <a:t>Nº</a:t>
            </a:r>
            <a:r>
              <a:rPr lang="es-ES" sz="2400" b="1" strike="noStrike" spc="-1" dirty="0">
                <a:solidFill>
                  <a:srgbClr val="40BAD2"/>
                </a:solidFill>
                <a:latin typeface="Corbel"/>
              </a:rPr>
              <a:t> DE VOLUNTARIATS</a:t>
            </a:r>
            <a:endParaRPr lang="es-E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253080" y="1123920"/>
            <a:ext cx="2946960" cy="4600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1" strike="noStrike" spc="-58">
                <a:solidFill>
                  <a:srgbClr val="FFFFFF"/>
                </a:solidFill>
                <a:latin typeface="Corbel"/>
              </a:rPr>
              <a:t>WINNING TEAM</a:t>
            </a:r>
            <a:endParaRPr lang="en-US" sz="3600" b="0" strike="noStrike" spc="-1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63" name="Imagen 2"/>
          <p:cNvPicPr/>
          <p:nvPr/>
        </p:nvPicPr>
        <p:blipFill>
          <a:blip r:embed="rId2"/>
          <a:stretch/>
        </p:blipFill>
        <p:spPr>
          <a:xfrm>
            <a:off x="4022640" y="859680"/>
            <a:ext cx="1276560" cy="1175040"/>
          </a:xfrm>
          <a:prstGeom prst="rect">
            <a:avLst/>
          </a:prstGeom>
          <a:ln>
            <a:noFill/>
          </a:ln>
        </p:spPr>
      </p:pic>
      <p:pic>
        <p:nvPicPr>
          <p:cNvPr id="64" name="Imagen 3"/>
          <p:cNvPicPr/>
          <p:nvPr/>
        </p:nvPicPr>
        <p:blipFill>
          <a:blip r:embed="rId3"/>
          <a:stretch/>
        </p:blipFill>
        <p:spPr>
          <a:xfrm>
            <a:off x="9419760" y="14040"/>
            <a:ext cx="2395800" cy="110952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299920" y="859680"/>
            <a:ext cx="3385800" cy="11095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CustomShape 3"/>
          <p:cNvSpPr/>
          <p:nvPr/>
        </p:nvSpPr>
        <p:spPr>
          <a:xfrm>
            <a:off x="5847120" y="1064520"/>
            <a:ext cx="2291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Corbel"/>
              </a:rPr>
              <a:t>David Reyes Salazar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67" name="CustomShape 4"/>
          <p:cNvSpPr/>
          <p:nvPr/>
        </p:nvSpPr>
        <p:spPr>
          <a:xfrm>
            <a:off x="5359680" y="1433880"/>
            <a:ext cx="3265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Corbel"/>
              </a:rPr>
              <a:t>dreyes@edu.tecnocampus.cat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68" name="Imagen 7"/>
          <p:cNvPicPr/>
          <p:nvPr/>
        </p:nvPicPr>
        <p:blipFill>
          <a:blip r:embed="rId4"/>
          <a:stretch/>
        </p:blipFill>
        <p:spPr>
          <a:xfrm>
            <a:off x="4007160" y="2254320"/>
            <a:ext cx="1270440" cy="1330200"/>
          </a:xfrm>
          <a:prstGeom prst="rect">
            <a:avLst/>
          </a:prstGeom>
          <a:ln>
            <a:noFill/>
          </a:ln>
        </p:spPr>
      </p:pic>
      <p:sp>
        <p:nvSpPr>
          <p:cNvPr id="69" name="CustomShape 5"/>
          <p:cNvSpPr/>
          <p:nvPr/>
        </p:nvSpPr>
        <p:spPr>
          <a:xfrm>
            <a:off x="5277960" y="2364840"/>
            <a:ext cx="3385800" cy="11095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5847120" y="2457360"/>
            <a:ext cx="2291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Corbel"/>
              </a:rPr>
              <a:t>Josep Pajuelo Mesa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71" name="CustomShape 7"/>
          <p:cNvSpPr/>
          <p:nvPr/>
        </p:nvSpPr>
        <p:spPr>
          <a:xfrm>
            <a:off x="5277960" y="3804120"/>
            <a:ext cx="3385800" cy="11095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8"/>
          <p:cNvSpPr/>
          <p:nvPr/>
        </p:nvSpPr>
        <p:spPr>
          <a:xfrm>
            <a:off x="5299920" y="5238360"/>
            <a:ext cx="3385800" cy="11095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9"/>
          <p:cNvSpPr/>
          <p:nvPr/>
        </p:nvSpPr>
        <p:spPr>
          <a:xfrm>
            <a:off x="5359680" y="2919600"/>
            <a:ext cx="3555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Corbel"/>
              </a:rPr>
              <a:t>jpajuelo@edu.tecnocampus.cat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74" name="CustomShape 10"/>
          <p:cNvSpPr/>
          <p:nvPr/>
        </p:nvSpPr>
        <p:spPr>
          <a:xfrm>
            <a:off x="5991840" y="3967200"/>
            <a:ext cx="2291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Corbel"/>
              </a:rPr>
              <a:t>Àxel Rico Callejas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75" name="CustomShape 11"/>
          <p:cNvSpPr/>
          <p:nvPr/>
        </p:nvSpPr>
        <p:spPr>
          <a:xfrm>
            <a:off x="5499360" y="4390920"/>
            <a:ext cx="3555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Corbel"/>
              </a:rPr>
              <a:t>arico@edu.tecnocampus.cat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76" name="CustomShape 12"/>
          <p:cNvSpPr/>
          <p:nvPr/>
        </p:nvSpPr>
        <p:spPr>
          <a:xfrm>
            <a:off x="5941080" y="5298840"/>
            <a:ext cx="2291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1800" b="1" strike="noStrike" spc="-1" dirty="0">
                <a:solidFill>
                  <a:srgbClr val="FFFFFF"/>
                </a:solidFill>
                <a:latin typeface="Corbel"/>
              </a:rPr>
              <a:t>Gerard Calvo Bartra</a:t>
            </a:r>
            <a:endParaRPr lang="es-ES" sz="1800" b="0" strike="noStrike" spc="-1" dirty="0"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5"/>
          <a:stretch/>
        </p:blipFill>
        <p:spPr>
          <a:xfrm>
            <a:off x="3960000" y="5256000"/>
            <a:ext cx="1152000" cy="1152000"/>
          </a:xfrm>
          <a:prstGeom prst="rect">
            <a:avLst/>
          </a:prstGeom>
          <a:ln>
            <a:noFill/>
          </a:ln>
        </p:spPr>
      </p:pic>
      <p:sp>
        <p:nvSpPr>
          <p:cNvPr id="78" name="TextShape 13"/>
          <p:cNvSpPr txBox="1"/>
          <p:nvPr/>
        </p:nvSpPr>
        <p:spPr>
          <a:xfrm>
            <a:off x="5369040" y="5724720"/>
            <a:ext cx="3385800" cy="683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ES" sz="1800" strike="noStrike" spc="-1" dirty="0">
                <a:solidFill>
                  <a:srgbClr val="FFFFFF"/>
                </a:solidFill>
                <a:latin typeface="Arial"/>
              </a:rPr>
              <a:t>gerard.calvo.bartra@est.fib.upc.edu</a:t>
            </a:r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CC43EDA-E4E6-4A11-BD3E-6713E7009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60" y="3703729"/>
            <a:ext cx="1152000" cy="119574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74</Words>
  <Application>Microsoft Office PowerPoint</Application>
  <PresentationFormat>Widescreen</PresentationFormat>
  <Paragraphs>17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Corbel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GENERACIÓ DE DADES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David Reyes Salazar</dc:creator>
  <dc:description/>
  <cp:lastModifiedBy>Axel Rico</cp:lastModifiedBy>
  <cp:revision>20</cp:revision>
  <dcterms:created xsi:type="dcterms:W3CDTF">2020-02-08T22:56:07Z</dcterms:created>
  <dcterms:modified xsi:type="dcterms:W3CDTF">2020-02-09T10:02:17Z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